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07" autoAdjust="0"/>
  </p:normalViewPr>
  <p:slideViewPr>
    <p:cSldViewPr>
      <p:cViewPr varScale="1">
        <p:scale>
          <a:sx n="75" d="100"/>
          <a:sy n="75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3604-7DCF-4EC5-9570-1E18AB3314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CEF0-2BE6-4FCB-8AC9-2B47608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3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3604-7DCF-4EC5-9570-1E18AB3314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CEF0-2BE6-4FCB-8AC9-2B47608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4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3604-7DCF-4EC5-9570-1E18AB3314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CEF0-2BE6-4FCB-8AC9-2B47608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4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3604-7DCF-4EC5-9570-1E18AB3314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CEF0-2BE6-4FCB-8AC9-2B47608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6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3604-7DCF-4EC5-9570-1E18AB3314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CEF0-2BE6-4FCB-8AC9-2B47608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6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3604-7DCF-4EC5-9570-1E18AB3314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CEF0-2BE6-4FCB-8AC9-2B47608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5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3604-7DCF-4EC5-9570-1E18AB3314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CEF0-2BE6-4FCB-8AC9-2B47608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2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3604-7DCF-4EC5-9570-1E18AB3314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CEF0-2BE6-4FCB-8AC9-2B47608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4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3604-7DCF-4EC5-9570-1E18AB3314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CEF0-2BE6-4FCB-8AC9-2B47608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3604-7DCF-4EC5-9570-1E18AB3314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CEF0-2BE6-4FCB-8AC9-2B47608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1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13604-7DCF-4EC5-9570-1E18AB3314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CEF0-2BE6-4FCB-8AC9-2B47608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3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3604-7DCF-4EC5-9570-1E18AB331484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CEF0-2BE6-4FCB-8AC9-2B476084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4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puac.go.kr/en/index.d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248" y="-14808"/>
            <a:ext cx="9090562" cy="6812415"/>
            <a:chOff x="708772" y="1407163"/>
            <a:chExt cx="7830928" cy="531569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205396" y="1873414"/>
              <a:ext cx="2485021" cy="1868329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en-US" sz="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en-US" sz="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en-US" sz="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en-US" sz="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708772" y="1873414"/>
              <a:ext cx="2478212" cy="4843144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7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7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7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7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7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708772" y="1407163"/>
              <a:ext cx="7830928" cy="472555"/>
            </a:xfrm>
            <a:prstGeom prst="rect">
              <a:avLst/>
            </a:prstGeom>
            <a:solidFill>
              <a:srgbClr val="92D050"/>
            </a:solidFill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Family Readiness Group Trip CONOP  – 3 APRIL 2024 </a:t>
              </a:r>
              <a:endPara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36416" y="4670723"/>
              <a:ext cx="2422923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203143" y="3772037"/>
              <a:ext cx="5322551" cy="2950825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 err="1">
                  <a:solidFill>
                    <a:prstClr val="black"/>
                  </a:solidFill>
                </a:rPr>
                <a:t>Cli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5662042" y="1879936"/>
              <a:ext cx="2871137" cy="1886723"/>
            </a:xfrm>
            <a:prstGeom prst="rect">
              <a:avLst/>
            </a:prstGeom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1200" b="1" u="sng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Concept of Operation:</a:t>
              </a:r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endPara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PHASE I:  </a:t>
              </a:r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Identify the location &amp; venues </a:t>
              </a:r>
            </a:p>
            <a:p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PHASE II:  </a:t>
              </a:r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Advertising the event </a:t>
              </a:r>
            </a:p>
            <a:p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PHASE III: </a:t>
              </a:r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Turn-in attendance roster</a:t>
              </a:r>
            </a:p>
            <a:p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PHASE IV: </a:t>
              </a:r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Final check all venues and execution. </a:t>
              </a:r>
            </a:p>
            <a:p>
              <a:r>
                <a:rPr lang="en-US" sz="1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PHASE V :</a:t>
              </a:r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Assessment (AAR) </a:t>
              </a:r>
            </a:p>
            <a:p>
              <a:endPara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20075" y="1966622"/>
              <a:ext cx="2466094" cy="1392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u="sng" dirty="0">
                  <a:solidFill>
                    <a:prstClr val="black"/>
                  </a:solidFill>
                  <a:latin typeface=" Arial"/>
                  <a:cs typeface="Arial" pitchFamily="34" charset="0"/>
                </a:rPr>
                <a:t>TASK ORG</a:t>
              </a:r>
              <a:r>
                <a:rPr lang="en-US" sz="1000" b="1" dirty="0">
                  <a:solidFill>
                    <a:prstClr val="black"/>
                  </a:solidFill>
                  <a:latin typeface=" Arial"/>
                  <a:cs typeface="Arial" pitchFamily="34" charset="0"/>
                </a:rPr>
                <a:t>: 3-2 GSAB Family Readiness Group Resiliency Trip </a:t>
              </a:r>
            </a:p>
            <a:p>
              <a:endParaRPr lang="en-US" sz="1000" b="1" dirty="0">
                <a:solidFill>
                  <a:prstClr val="black"/>
                </a:solidFill>
                <a:latin typeface=" Arial"/>
                <a:cs typeface="Arial" pitchFamily="34" charset="0"/>
              </a:endParaRPr>
            </a:p>
            <a:p>
              <a:r>
                <a:rPr lang="en-US" sz="1000" b="1" u="sng" dirty="0">
                  <a:solidFill>
                    <a:prstClr val="black"/>
                  </a:solidFill>
                  <a:latin typeface=" Arial"/>
                  <a:cs typeface="Arial" pitchFamily="34" charset="0"/>
                </a:rPr>
                <a:t>Mission</a:t>
              </a:r>
              <a:r>
                <a:rPr lang="en-US" sz="1000" b="1" dirty="0">
                  <a:solidFill>
                    <a:prstClr val="black"/>
                  </a:solidFill>
                  <a:latin typeface=" Arial"/>
                </a:rPr>
                <a:t>: </a:t>
              </a:r>
              <a:r>
                <a:rPr lang="en-US" sz="1000" dirty="0">
                  <a:solidFill>
                    <a:prstClr val="black"/>
                  </a:solidFill>
                  <a:latin typeface=" Arial"/>
                </a:rPr>
                <a:t>T</a:t>
              </a:r>
              <a:r>
                <a:rPr lang="en-US" altLang="en-US" sz="1000" dirty="0">
                  <a:latin typeface=" Arial"/>
                  <a:cs typeface="Times New Roman" pitchFamily="18" charset="0"/>
                </a:rPr>
                <a:t>o support holistic spiritual wellness and resiliency for the </a:t>
              </a:r>
              <a:r>
                <a:rPr lang="en-US" altLang="en-US" sz="1000" dirty="0">
                  <a:solidFill>
                    <a:prstClr val="black"/>
                  </a:solidFill>
                  <a:latin typeface=" Arial"/>
                  <a:cs typeface="Times New Roman" pitchFamily="18" charset="0"/>
                </a:rPr>
                <a:t>3-2 GSAB</a:t>
              </a:r>
              <a:r>
                <a:rPr lang="en-US" sz="1000" dirty="0">
                  <a:solidFill>
                    <a:prstClr val="black"/>
                  </a:solidFill>
                  <a:latin typeface=" Arial"/>
                </a:rPr>
                <a:t> Soldiers and families based on the FM7-22. UMT will provide this trip for SFRG (70-80 people). </a:t>
              </a:r>
            </a:p>
            <a:p>
              <a:endParaRPr lang="en-US" sz="1000" dirty="0">
                <a:solidFill>
                  <a:prstClr val="black"/>
                </a:solidFill>
                <a:latin typeface=" Arial"/>
                <a:cs typeface="Arial" pitchFamily="34" charset="0"/>
              </a:endParaRPr>
            </a:p>
            <a:p>
              <a:r>
                <a:rPr lang="en-US" sz="1000" b="1" u="sng" dirty="0">
                  <a:solidFill>
                    <a:prstClr val="black"/>
                  </a:solidFill>
                  <a:latin typeface=" Arial"/>
                  <a:cs typeface="Arial" pitchFamily="34" charset="0"/>
                </a:rPr>
                <a:t>End State</a:t>
              </a:r>
              <a:r>
                <a:rPr lang="en-US" sz="1000" b="1" dirty="0">
                  <a:solidFill>
                    <a:prstClr val="black"/>
                  </a:solidFill>
                  <a:latin typeface=" Arial"/>
                  <a:cs typeface="Arial" pitchFamily="34" charset="0"/>
                </a:rPr>
                <a:t>: </a:t>
              </a:r>
              <a:r>
                <a:rPr lang="en-US" sz="1000" dirty="0">
                  <a:solidFill>
                    <a:prstClr val="black"/>
                  </a:solidFill>
                  <a:latin typeface=" Arial"/>
                  <a:cs typeface="Arial" pitchFamily="34" charset="0"/>
                </a:rPr>
                <a:t> Soldiers can get Family Union to provide resiliency, a sense of family closeness, and cultural understanding.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16973" y="3642444"/>
              <a:ext cx="2419040" cy="1032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1000" b="1" u="sng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Key Training Tasks</a:t>
              </a:r>
              <a:r>
                <a:rPr lang="en-US" sz="1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: </a:t>
              </a:r>
            </a:p>
            <a:p>
              <a:endParaRPr lang="en-US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1000" dirty="0">
                  <a:solidFill>
                    <a:prstClr val="black"/>
                  </a:solidFill>
                  <a:latin typeface=" Arial"/>
                </a:rPr>
                <a:t>Family Resiliency, building relationship, </a:t>
              </a:r>
            </a:p>
            <a:p>
              <a:r>
                <a:rPr lang="en-US" sz="1000" dirty="0">
                  <a:solidFill>
                    <a:prstClr val="black"/>
                  </a:solidFill>
                  <a:latin typeface=" Arial"/>
                </a:rPr>
                <a:t>visiting historical area, honoring to  the fallen for Korean war, experiencing Korean culture and society. </a:t>
              </a:r>
            </a:p>
            <a:p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5396" y="1985957"/>
              <a:ext cx="2510940" cy="1645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u="sng" dirty="0">
                  <a:solidFill>
                    <a:prstClr val="black"/>
                  </a:solidFill>
                  <a:latin typeface=" Arial"/>
                  <a:cs typeface="Arial" pitchFamily="34" charset="0"/>
                </a:rPr>
                <a:t>DTG Execution</a:t>
              </a:r>
              <a:r>
                <a:rPr lang="en-US" sz="1100" b="1" dirty="0">
                  <a:solidFill>
                    <a:prstClr val="black"/>
                  </a:solidFill>
                  <a:latin typeface=" Arial"/>
                  <a:cs typeface="Arial" pitchFamily="34" charset="0"/>
                </a:rPr>
                <a:t>: Timeline</a:t>
              </a:r>
            </a:p>
            <a:p>
              <a:pPr>
                <a:defRPr/>
              </a:pPr>
              <a:endParaRPr lang="en-US" sz="1000" b="1" dirty="0">
                <a:solidFill>
                  <a:prstClr val="black"/>
                </a:solidFill>
                <a:latin typeface=" Arial"/>
                <a:cs typeface="Arial" pitchFamily="34" charset="0"/>
              </a:endParaRPr>
            </a:p>
            <a:p>
              <a:r>
                <a:rPr lang="en-US" sz="1000" dirty="0">
                  <a:latin typeface=" Arial"/>
                </a:rPr>
                <a:t>0650 : Accountability at Hangar Parking lot </a:t>
              </a:r>
            </a:p>
            <a:p>
              <a:r>
                <a:rPr lang="en-US" sz="1000" dirty="0">
                  <a:latin typeface=" Arial"/>
                </a:rPr>
                <a:t>0700 : Orientation and Departure </a:t>
              </a:r>
            </a:p>
            <a:p>
              <a:r>
                <a:rPr lang="en-US" sz="1000" dirty="0">
                  <a:latin typeface=" Arial"/>
                </a:rPr>
                <a:t>0830 : Arriving at DHL &amp; Breakfast </a:t>
              </a:r>
            </a:p>
            <a:p>
              <a:r>
                <a:rPr lang="en-US" sz="1000" dirty="0">
                  <a:latin typeface=" Arial"/>
                </a:rPr>
                <a:t>0950 : War Museum &amp; Wreath laying Ceremony </a:t>
              </a:r>
            </a:p>
            <a:p>
              <a:r>
                <a:rPr lang="en-US" sz="1000" dirty="0">
                  <a:latin typeface=" Arial"/>
                </a:rPr>
                <a:t>           for honoring the fallen of Korean war </a:t>
              </a:r>
            </a:p>
            <a:p>
              <a:r>
                <a:rPr lang="en-US" sz="1000" dirty="0">
                  <a:latin typeface=" Arial"/>
                </a:rPr>
                <a:t>1200 : Departure for Seoul Tower </a:t>
              </a:r>
            </a:p>
            <a:p>
              <a:r>
                <a:rPr lang="en-US" sz="1000" dirty="0">
                  <a:latin typeface=" Arial"/>
                </a:rPr>
                <a:t>1230 : Riding the Cable Car &amp; Lunch at tower</a:t>
              </a:r>
            </a:p>
            <a:p>
              <a:r>
                <a:rPr lang="en-US" sz="1000" dirty="0">
                  <a:latin typeface=" Arial"/>
                </a:rPr>
                <a:t>1500 : Watching Tower Show </a:t>
              </a:r>
            </a:p>
            <a:p>
              <a:r>
                <a:rPr lang="en-US" sz="1000" dirty="0">
                  <a:latin typeface=" Arial"/>
                </a:rPr>
                <a:t>1560 : AAR </a:t>
              </a:r>
            </a:p>
            <a:p>
              <a:r>
                <a:rPr lang="en-US" sz="1000" dirty="0">
                  <a:solidFill>
                    <a:prstClr val="black"/>
                  </a:solidFill>
                  <a:latin typeface=" Arial"/>
                  <a:cs typeface="Arial" pitchFamily="34" charset="0"/>
                </a:rPr>
                <a:t>1600 : Assemble the bus</a:t>
              </a:r>
            </a:p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 Arial"/>
                  <a:cs typeface="Arial" pitchFamily="34" charset="0"/>
                </a:rPr>
                <a:t>1730 : Arrival at Humphreys &amp; Dismissal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6973" y="4792745"/>
              <a:ext cx="2469686" cy="1753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u="sng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Service and Support:</a:t>
              </a:r>
            </a:p>
            <a:p>
              <a:endParaRPr lang="en-US" sz="10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1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UMT: All coordination with  BN and Co. SFRG representatives. </a:t>
              </a:r>
            </a:p>
            <a:p>
              <a:r>
                <a:rPr lang="en-US" sz="1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BN UMT: Coordination with sponsors </a:t>
              </a:r>
            </a:p>
            <a:p>
              <a:r>
                <a:rPr lang="en-US" sz="1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S4 : Two Buses </a:t>
              </a:r>
            </a:p>
            <a:p>
              <a:r>
                <a:rPr lang="en-US" sz="1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Event Host : the Peaceful Unification Advisory Council (</a:t>
              </a:r>
              <a:r>
                <a:rPr lang="en-US" sz="1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  <a:hlinkClick r:id="rId2"/>
                </a:rPr>
                <a:t>www.puac.go.kr/en/index.do</a:t>
              </a:r>
              <a:r>
                <a:rPr lang="en-US" sz="1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) </a:t>
              </a:r>
            </a:p>
            <a:p>
              <a:r>
                <a:rPr lang="en-US" sz="1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Son, </a:t>
              </a:r>
              <a:r>
                <a:rPr lang="en-US" sz="10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Hyoun</a:t>
              </a:r>
              <a:r>
                <a:rPr lang="en-US" sz="1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Moon (010-7743-7745)</a:t>
              </a:r>
            </a:p>
            <a:p>
              <a:r>
                <a:rPr lang="en-US" sz="1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 will provide Breakfast, Lunch, Admission for Seoul Tower</a:t>
              </a:r>
            </a:p>
            <a:p>
              <a:endPara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11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Inclement Weather: mild cold Weather Clothing</a:t>
              </a:r>
            </a:p>
          </p:txBody>
        </p:sp>
        <p:sp>
          <p:nvSpPr>
            <p:cNvPr id="45" name="Rectangle 27"/>
            <p:cNvSpPr>
              <a:spLocks noChangeArrowheads="1"/>
            </p:cNvSpPr>
            <p:nvPr/>
          </p:nvSpPr>
          <p:spPr bwMode="auto">
            <a:xfrm>
              <a:off x="5668563" y="3221469"/>
              <a:ext cx="2854393" cy="545191"/>
            </a:xfrm>
            <a:prstGeom prst="rect">
              <a:avLst/>
            </a:prstGeom>
            <a:solidFill>
              <a:schemeClr val="bg1"/>
            </a:solidFill>
            <a:ln w="38100"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/>
            <a:lstStyle/>
            <a:p>
              <a:r>
                <a:rPr lang="en-US" sz="11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POC:</a:t>
              </a:r>
            </a:p>
            <a:p>
              <a:r>
                <a:rPr lang="en-US" sz="9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BN CH (CPT) BAEK, SEUNG EUN 010-7712-5170</a:t>
              </a:r>
            </a:p>
            <a:p>
              <a:r>
                <a:rPr lang="en-US" sz="9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BDE RA-NCOIC SPC Baltimore 010-4418-0713</a:t>
              </a:r>
            </a:p>
            <a:p>
              <a:r>
                <a:rPr lang="en-US" sz="9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BN KATUSA RA KCPR Yoo   010-8078-8859</a:t>
              </a:r>
            </a:p>
            <a:p>
              <a:endParaRPr lang="en-US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1991307" y="1584571"/>
            <a:ext cx="5152445" cy="39773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983851" y="37050"/>
            <a:ext cx="1167356" cy="13338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lIns="51425" tIns="25713" rIns="51425" bIns="25713" anchor="ctr"/>
          <a:lstStyle/>
          <a:p>
            <a:pPr algn="ctr" defTabSz="4090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UNCLASSIFIED//FOUO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0449" y="2819400"/>
            <a:ext cx="2857694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3983851" y="6641527"/>
            <a:ext cx="1167356" cy="133382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lIns="51425" tIns="25713" rIns="51425" bIns="25713" anchor="ctr"/>
          <a:lstStyle/>
          <a:p>
            <a:pPr algn="ctr" defTabSz="4090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UNCLASSIFIED//FOUO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F933D-5F3D-CE16-A6D0-EE75A8BA1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71" y="133196"/>
            <a:ext cx="378434" cy="37843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6324BCD-2078-B628-CC9C-9514F9C1F1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53" y="95953"/>
            <a:ext cx="452920" cy="452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921CBE-0203-46CC-60B3-78E87171D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155" y="3151803"/>
            <a:ext cx="1861846" cy="10668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2ACB9A-A5F9-BB6A-81E6-635A158054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306" y="3151803"/>
            <a:ext cx="2630854" cy="1791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63ED04-1FFD-48C3-CCB9-AF91D0DB5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1154" y="4404412"/>
            <a:ext cx="3004846" cy="21663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3C3F5B-8944-FE84-5E64-83CF0B2AAA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4546" y="5080174"/>
            <a:ext cx="2630854" cy="1535953"/>
          </a:xfrm>
          <a:prstGeom prst="rect">
            <a:avLst/>
          </a:prstGeom>
        </p:spPr>
      </p:pic>
      <p:pic>
        <p:nvPicPr>
          <p:cNvPr id="12" name="Picture 11" descr="Qr code&#10;&#10;Description automatically generated">
            <a:extLst>
              <a:ext uri="{FF2B5EF4-FFF2-40B4-BE49-F238E27FC236}">
                <a16:creationId xmlns:a16="http://schemas.microsoft.com/office/drawing/2014/main" id="{5F1E646B-34A6-0E01-136F-BF4DCA6195C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3" t="11945" r="7480" b="12879"/>
          <a:stretch/>
        </p:blipFill>
        <p:spPr>
          <a:xfrm>
            <a:off x="5168999" y="3189748"/>
            <a:ext cx="838200" cy="7516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AEBFD9-C0EE-FAEF-C02F-AA37B0C88B90}"/>
              </a:ext>
            </a:extLst>
          </p:cNvPr>
          <p:cNvSpPr txBox="1"/>
          <p:nvPr/>
        </p:nvSpPr>
        <p:spPr>
          <a:xfrm>
            <a:off x="5126307" y="3923926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QR  for</a:t>
            </a:r>
          </a:p>
          <a:p>
            <a:pPr algn="ctr"/>
            <a:r>
              <a:rPr lang="en-US" sz="1000" b="1" dirty="0"/>
              <a:t> registration</a:t>
            </a:r>
          </a:p>
        </p:txBody>
      </p:sp>
    </p:spTree>
    <p:extLst>
      <p:ext uri="{BB962C8B-B14F-4D97-AF65-F5344CB8AC3E}">
        <p14:creationId xmlns:p14="http://schemas.microsoft.com/office/powerpoint/2010/main" val="180003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325</Words>
  <Application>Microsoft Office PowerPoint</Application>
  <PresentationFormat>On-screen Show (4:3)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 Arial</vt:lpstr>
      <vt:lpstr>Arial</vt:lpstr>
      <vt:lpstr>Calibri</vt:lpstr>
      <vt:lpstr>Office Theme</vt:lpstr>
      <vt:lpstr>PowerPoint Presentation</vt:lpstr>
    </vt:vector>
  </TitlesOfParts>
  <Company>MEDCOM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WAQ</dc:title>
  <dc:creator>Park, Hyun Woo PV2 FM KOR MEDCOM MEDDAC-K</dc:creator>
  <cp:lastModifiedBy>Baek, Seung E CPT USARMY 2 CAVN BDE (USA)</cp:lastModifiedBy>
  <cp:revision>117</cp:revision>
  <cp:lastPrinted>2024-01-29T03:29:46Z</cp:lastPrinted>
  <dcterms:created xsi:type="dcterms:W3CDTF">2017-12-06T00:52:38Z</dcterms:created>
  <dcterms:modified xsi:type="dcterms:W3CDTF">2024-02-28T04:24:40Z</dcterms:modified>
</cp:coreProperties>
</file>